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Lobste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91f361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91f361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91f361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91f361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a0b17f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a0b17f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c91f361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c91f361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91f361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91f361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91f361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91f361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c91f361c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c91f361c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91f361c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91f361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91f361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91f361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1f361c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1f361c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c81823d1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c81823d1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c91f361c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c91f361c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91f361c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91f361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c91f361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c91f361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c91f361c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c91f361c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c91f361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c91f361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c91f361c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c91f361c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91f361c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c91f361c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a20831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a20831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a208317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a208317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a208317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ba20831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a208317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a208317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a20831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a20831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a208317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a208317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a208317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a208317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5200"/>
              <a:buNone/>
              <a:defRPr sz="5200">
                <a:solidFill>
                  <a:srgbClr val="84B8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3600"/>
              <a:buNone/>
              <a:defRPr sz="3600">
                <a:solidFill>
                  <a:srgbClr val="84B8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800"/>
              <a:buNone/>
              <a:defRPr u="sng">
                <a:solidFill>
                  <a:srgbClr val="84B8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767725" y="2771125"/>
            <a:ext cx="42534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800"/>
              <a:buNone/>
              <a:defRPr u="sng">
                <a:solidFill>
                  <a:srgbClr val="84B8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"/>
              <a:buNone/>
              <a:defRPr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lnSpc>
                <a:spcPct val="115000"/>
              </a:lnSpc>
              <a:buNone/>
              <a:defRPr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Relationship Id="rId5" Type="http://schemas.openxmlformats.org/officeDocument/2006/relationships/image" Target="../media/image26.jp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50825"/>
            <a:ext cx="8520600" cy="12237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Optische Schalter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87050"/>
            <a:ext cx="85206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Robert Appel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03.07.19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MOpti Seminar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988" y="4157025"/>
            <a:ext cx="846025" cy="8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115975" y="53250"/>
            <a:ext cx="5982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Elektro-optischer Schalter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0300" y="950925"/>
            <a:ext cx="58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Font typeface="Nunito"/>
              <a:buChar char="●"/>
            </a:pPr>
            <a:r>
              <a:rPr lang="de"/>
              <a:t>Silizium auf Isolator (SOI)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p-n-Übergang in Vorwärtsrichtung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Einbringen von Ladungsträger in die Lamelle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Führt zum Abschneiden des Strahls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Modulationstiefe = 96% bei 45mA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Verlust beim Einkoppeln 3.65dB bei Wellenlänge 1.3µm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Schaltzeit 160ns 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800" y="100225"/>
            <a:ext cx="2942700" cy="3004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861400" y="3186300"/>
            <a:ext cx="328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5400" y="30125"/>
            <a:ext cx="45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Thermo-optischer Schalter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107175" y="1245750"/>
            <a:ext cx="50511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digital optischer Schalter (DOS)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räumliches Schalten mit mehreren Wellenlängen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zwei Einzelmoden-Ausgänge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Wärmezufuhr über Elektroden 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850" y="391450"/>
            <a:ext cx="4260575" cy="2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4497525" y="3161375"/>
            <a:ext cx="458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5400" y="30125"/>
            <a:ext cx="45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Thermo-optischer Schalter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-95400" y="1034375"/>
            <a:ext cx="50511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Heizen des Wellenleiters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Variation des effektiven Modal-Index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Reduktion des Brechungsindizes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Ändert den Weg den das Licht nimmt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850" y="391450"/>
            <a:ext cx="4260575" cy="2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-95400" y="3365425"/>
            <a:ext cx="91440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/>
              <a:t>Zwei Schaltmöglichkeiten: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-3dB Energie-Teiler, wenn beide Arme die gleiche Temperatur haben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Licht wird immer zum Arm mit dem höheren Brechungsindex geleitet der Eingang folgt adiabatisch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4497525" y="3161375"/>
            <a:ext cx="458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57175" y="-73600"/>
            <a:ext cx="4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Magneto-optischer Schalter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-57425" y="499100"/>
            <a:ext cx="5052000" cy="26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Basiert auf dem Faraday-Effekt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Drehung der Polarisationsebene, wenn: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B-Feld </a:t>
            </a:r>
            <a:r>
              <a:rPr lang="de" sz="1800"/>
              <a:t>∥ </a:t>
            </a:r>
            <a:r>
              <a:rPr lang="de"/>
              <a:t>Propagation des Lichts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lang="de">
                <a:solidFill>
                  <a:srgbClr val="E06666"/>
                </a:solidFill>
              </a:rPr>
              <a:t>Problem: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○"/>
            </a:pPr>
            <a:r>
              <a:rPr lang="de">
                <a:solidFill>
                  <a:srgbClr val="E06666"/>
                </a:solidFill>
              </a:rPr>
              <a:t>Mangel an MO-Materialien mit ausreichend hoher Qualität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➢"/>
            </a:pPr>
            <a:r>
              <a:rPr lang="de">
                <a:solidFill>
                  <a:srgbClr val="E06666"/>
                </a:solidFill>
              </a:rPr>
              <a:t>Wenig Forschung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374" y="657624"/>
            <a:ext cx="4444475" cy="15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4660363" y="2168575"/>
            <a:ext cx="44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587500" y="2631175"/>
            <a:ext cx="35565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ON/OFF EO-Schalter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Prinzipiell gleich zu MO-Schalter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E-Feld ⇾ B-Feld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EO-Material </a:t>
            </a: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⇾ MO-Material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0" y="3273350"/>
            <a:ext cx="57783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➢"/>
            </a:pPr>
            <a:r>
              <a:rPr lang="de">
                <a:solidFill>
                  <a:srgbClr val="FFFFFF"/>
                </a:solidFill>
              </a:rPr>
              <a:t>Eisengranate in den Bismuth ersetzt wurde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gute MO Eigenschaften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geringer Verlust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große Bandbreite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großer Grad an Rotation für wenig Feld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00325" y="37925"/>
            <a:ext cx="578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Schalten mit nichtlinearen Effekten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-86125" y="745925"/>
            <a:ext cx="5331300" cy="4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Nonlinear optical loop mirror (NOLM)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Prinzip: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Gegenläufige Lichtstrahlen erfahren unterschiedlich starke nichtlineare Phasenverschiebung im nichtlinearen Medium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Koppler mit ungleicher Aufspaltungsrate 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stärkste Strahl erzeugt SPM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Interferenz nach Austritt aus der Schleife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konstruktiver Teil E</a:t>
            </a:r>
            <a:r>
              <a:rPr baseline="-25000" lang="de"/>
              <a:t>O2</a:t>
            </a:r>
            <a:r>
              <a:rPr lang="de"/>
              <a:t>, destruktiver Teil E</a:t>
            </a:r>
            <a:r>
              <a:rPr baseline="-25000" lang="de"/>
              <a:t>O1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Verwendungsmöglichkeiten: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Autokorrelationssignal Extraktion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Rauschunterdrückung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000" y="1049025"/>
            <a:ext cx="4023000" cy="261323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5121000" y="541825"/>
            <a:ext cx="3968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69000" y="0"/>
            <a:ext cx="393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-86125" y="714075"/>
            <a:ext cx="5067300" cy="4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LC-Material zwischen zwei Glassubstraten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Platzhalter aus Plastikmikrosphären oder Glasfasern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transparente Elektrodenschicht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Polarisatoren auf beiden Seiten + andere photonische Applikationen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Twisted nematic (TN) cell: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pos. dielektrische Anisotropie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diel. Konst. größer in langer Achse als in der kurzen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Moleküle ∥ Glassubstrat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90° Drehung entlang der Zelle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4981075" y="59400"/>
            <a:ext cx="4040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00" y="572700"/>
            <a:ext cx="4040049" cy="21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4767725" y="2771125"/>
            <a:ext cx="42534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Reorientierung der Mol. bei V ≤ V</a:t>
            </a:r>
            <a:r>
              <a:rPr baseline="-25000" lang="de"/>
              <a:t>th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 = V</a:t>
            </a:r>
            <a:r>
              <a:rPr baseline="-25000" lang="de"/>
              <a:t>sw</a:t>
            </a:r>
            <a:r>
              <a:rPr lang="de"/>
              <a:t> :   Mol.  ∥ E-Feld (ON-Zust.)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typ. Werte: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</a:t>
            </a:r>
            <a:r>
              <a:rPr baseline="-25000" lang="de">
                <a:solidFill>
                  <a:schemeClr val="dk1"/>
                </a:solidFill>
              </a:rPr>
              <a:t>th </a:t>
            </a:r>
            <a:r>
              <a:rPr lang="de">
                <a:solidFill>
                  <a:schemeClr val="dk1"/>
                </a:solidFill>
              </a:rPr>
              <a:t>:   1-2V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</a:t>
            </a:r>
            <a:r>
              <a:rPr baseline="-25000" lang="de">
                <a:solidFill>
                  <a:schemeClr val="dk1"/>
                </a:solidFill>
              </a:rPr>
              <a:t>sw </a:t>
            </a:r>
            <a:r>
              <a:rPr lang="de">
                <a:solidFill>
                  <a:schemeClr val="dk1"/>
                </a:solidFill>
              </a:rPr>
              <a:t>:   3-5V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69000" y="0"/>
            <a:ext cx="82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 - ON/OFF (1x1)</a:t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75" y="572700"/>
            <a:ext cx="7915904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66175" y="4768225"/>
            <a:ext cx="724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69000" y="0"/>
            <a:ext cx="86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 - (1x2) Schalter 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607675"/>
            <a:ext cx="7566775" cy="4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1033375" y="4768225"/>
            <a:ext cx="724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0" y="679525"/>
            <a:ext cx="43902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mechanisch integrierter Schaltkreis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Antriebskräfte: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elektrostatisch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elektromagnetisch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thermisch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2D MEMS (digital) (a)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Spiegelposition ON/OFF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3D MEMS (analog) (b)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Querschaltung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Kippen der Spiegel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>
                <a:solidFill>
                  <a:schemeClr val="dk1"/>
                </a:solidFill>
              </a:rPr>
              <a:t>router/selector Architektur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gut für &gt;1000 In/Outputs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Verlust ca. 3dB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150" y="1017800"/>
            <a:ext cx="4585800" cy="200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4390150" y="3511200"/>
            <a:ext cx="4753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0" y="679525"/>
            <a:ext cx="43860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Materialien mit guten elektrischen und mechanischen Eigenschaften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Si, SiO</a:t>
            </a:r>
            <a:r>
              <a:rPr baseline="-25000" lang="de"/>
              <a:t>x </a:t>
            </a:r>
            <a:r>
              <a:rPr lang="de"/>
              <a:t>, SiN</a:t>
            </a:r>
            <a:r>
              <a:rPr baseline="-25000" lang="de"/>
              <a:t>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Volumen microätzen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Oberfläche microätzen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Aktuatoren (a)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OFF: Winkel zwischen Aktuator und Substrat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Spannung anlegen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elektrostatische Anziehung des Aktuators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Spiegel mit 90° zum Substrat geätzt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geringe Energiedissipation ca. µW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0" y="875068"/>
            <a:ext cx="4585801" cy="185863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4386000" y="2829250"/>
            <a:ext cx="4758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697250" y="3440750"/>
            <a:ext cx="4157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2D MEMS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Font typeface="Nunito"/>
              <a:buChar char="●"/>
            </a:pP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16x16 mit 256 Aktuatoren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7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Motivation: Vortrag</a:t>
            </a:r>
            <a:endParaRPr u="sng">
              <a:solidFill>
                <a:srgbClr val="84B819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8150" y="1428775"/>
            <a:ext cx="84174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Was sind optische Schalter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Wie werden optische Schalter gebaut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2400"/>
              <a:buChar char="●"/>
            </a:pPr>
            <a:r>
              <a:rPr lang="de" sz="2400"/>
              <a:t>Was beantwortet dieser Vortrag ?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Arten des Schaltens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Verschiedene physikalische Phänomene die Schalten ermöglichen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Funktionsweisen &amp; Grundprinzipien verschiedener Schalter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○"/>
            </a:pPr>
            <a:r>
              <a:rPr lang="de" sz="1800"/>
              <a:t>Aufbau</a:t>
            </a:r>
            <a:endParaRPr sz="18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150" y="101770"/>
            <a:ext cx="1963050" cy="2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0" y="0"/>
            <a:ext cx="5998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Mikro-elektro-mechanisch (MEMS)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0" y="2963200"/>
            <a:ext cx="87840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zwei Reihen aus Spiegeln die gleichzeitig Schalten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Spiegelpaar aktiv: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Signal wird auf den Drop-Port geleitet und Add-Signal geht auf den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Spiegelpaar inaktiv: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Input ⇾ Output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5724600" y="42475"/>
            <a:ext cx="34194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 40, 88–95 (März 2002)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00" y="530700"/>
            <a:ext cx="6260699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271738" y="561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 !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000" y="1759325"/>
            <a:ext cx="2558878" cy="26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227050" y="1984600"/>
            <a:ext cx="53001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84B819"/>
                </a:solidFill>
                <a:latin typeface="Lobster"/>
                <a:ea typeface="Lobster"/>
                <a:cs typeface="Lobster"/>
                <a:sym typeface="Lobster"/>
              </a:rPr>
              <a:t>Noch Fragen ?</a:t>
            </a:r>
            <a:endParaRPr sz="3000">
              <a:solidFill>
                <a:srgbClr val="84B819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22750" y="3049300"/>
            <a:ext cx="5300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84B819"/>
                </a:solidFill>
                <a:latin typeface="Courier New"/>
                <a:ea typeface="Courier New"/>
                <a:cs typeface="Courier New"/>
                <a:sym typeface="Courier New"/>
              </a:rPr>
              <a:t>Notizen und Vortrag @github/Robubabu:</a:t>
            </a:r>
            <a:endParaRPr sz="1800">
              <a:solidFill>
                <a:srgbClr val="84B81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45000" y="3495400"/>
            <a:ext cx="505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https://github.com/Robubabu/MOptiVortrag.git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Anhang</a:t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70475" y="461875"/>
            <a:ext cx="5628900" cy="4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Schalten mit photonischen Kristallen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Photonische Kristalle = period. opt. Nanokristalle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Lochdurchmesser bestimmt Wellenlänge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Änderung des Brechungsindex durch Puls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Phasenschub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➢"/>
            </a:pPr>
            <a:r>
              <a:rPr lang="de">
                <a:solidFill>
                  <a:srgbClr val="FFFFFF"/>
                </a:solidFill>
              </a:rPr>
              <a:t>Basis des Schalters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Faser-Schalter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Schalten durch bewegen der Faser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z.B. durch Piezo-Elemente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649" y="503988"/>
            <a:ext cx="3393500" cy="23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3649" y="2913637"/>
            <a:ext cx="4384100" cy="16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3319350" y="4663200"/>
            <a:ext cx="6552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-46975" y="-101775"/>
            <a:ext cx="3828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Flüssigkristall Schalter</a:t>
            </a:r>
            <a:endParaRPr/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" y="434200"/>
            <a:ext cx="8058024" cy="45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3663875" y="118900"/>
            <a:ext cx="59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127050" y="1026313"/>
            <a:ext cx="88428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semiconductor optical amplifier (SOA)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Propagation durch Aktives Lasermedium (Funktionsweise d. SOA) ändert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Wellenlänge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Polarisation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Phase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Amplitude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Element das auf die Änderung reagiert, Bsp: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Polarisation Beam Splitter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Mach-Zehnder Interferometer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0" y="0"/>
            <a:ext cx="9096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Weitere physikalische Phänomene die Schalten ermöglichen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0" y="713175"/>
            <a:ext cx="91440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84B819"/>
                </a:solidFill>
              </a:rPr>
              <a:t>Quanten-optisch</a:t>
            </a:r>
            <a:endParaRPr u="sng">
              <a:solidFill>
                <a:srgbClr val="84B81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quantum-confined Stark-Effekt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de">
                <a:solidFill>
                  <a:srgbClr val="FFFFFF"/>
                </a:solidFill>
              </a:rPr>
              <a:t>Anlegen einer Spannung über einen Quantentopf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de">
                <a:solidFill>
                  <a:srgbClr val="FFFFFF"/>
                </a:solidFill>
              </a:rPr>
              <a:t>Reduktion der Übergangsenergie der geringsten quantisierten Niveaus für Elektron und Loch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Absorption ist für eine bestimmte Wellenlänge erhöht bei Anschluss einer Spannung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70450" y="91650"/>
            <a:ext cx="1604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283900" y="1084550"/>
            <a:ext cx="54801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Motivation: Warum optische Schalter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Überblick - Was bedeutet optisches Schalten ?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33620" y="47023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283900" y="419150"/>
            <a:ext cx="1933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Grundlagen:</a:t>
            </a:r>
            <a:endParaRPr sz="2400" u="sng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606" y="2537700"/>
            <a:ext cx="2206657" cy="12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37" y="2537700"/>
            <a:ext cx="1436650" cy="14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475" y="2537688"/>
            <a:ext cx="2315310" cy="1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2887" y="2537700"/>
            <a:ext cx="2743514" cy="14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4950" y="1906350"/>
            <a:ext cx="3597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Verschiedene Schalter:</a:t>
            </a:r>
            <a:endParaRPr sz="2400" u="sng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42675" y="4233575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4B819"/>
                </a:solidFill>
              </a:rPr>
              <a:t>Grundlagen</a:t>
            </a:r>
            <a:endParaRPr>
              <a:solidFill>
                <a:srgbClr val="84B819"/>
              </a:solidFill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92475" y="84925"/>
            <a:ext cx="64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Motivation: Warum optische Schalter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92475" y="657625"/>
            <a:ext cx="3704400" cy="18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HD-TV und 3D Kino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Telekommunikation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Netzausbau mit Glasfaser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Datenraten 1000 Gbits/s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/>
              <a:t>optische Multiplexer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800" y="726413"/>
            <a:ext cx="3139849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163" y="2897051"/>
            <a:ext cx="3230573" cy="18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25" y="2897059"/>
            <a:ext cx="3139853" cy="196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320" y="2045908"/>
            <a:ext cx="2979025" cy="19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656025" y="4008325"/>
            <a:ext cx="21345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P. De Dobbelaere, K. Falta, S. Gloeckner, S. Patra, IEEE Communications Magazine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40, 88–95 (März 2002)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7025" y="4799025"/>
            <a:ext cx="323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https://wallpapercave.com/w/wp1904594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388200" y="84925"/>
            <a:ext cx="2755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https://www.lowbeats.de/installation-das-versteckte-</a:t>
            </a:r>
            <a:endParaRPr sz="1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heimkino/</a:t>
            </a:r>
            <a:endParaRPr sz="1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745175" y="4687825"/>
            <a:ext cx="3867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http://getwallpapers.com/wallpaper/full/b/4/9/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165631.jpg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84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Überblick - Was bedeutet optisches Schalten ?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89650" y="1571950"/>
            <a:ext cx="54426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 optischen Bereich: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ON/OFF Schalten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räumliches Schalten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Welches physikalische Phänomen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Energiedissipation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Schaltgeschwindigkeit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Signalverluste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Anhand welcher Eigenschaft wird geschaltet ?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883304" y="4787999"/>
            <a:ext cx="260700" cy="3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09925" y="1045738"/>
            <a:ext cx="548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84B819"/>
                </a:solidFill>
                <a:latin typeface="Nunito"/>
                <a:ea typeface="Nunito"/>
                <a:cs typeface="Nunito"/>
                <a:sym typeface="Nunito"/>
              </a:rPr>
              <a:t>Alles beginnt mit einer Entscheidung...</a:t>
            </a:r>
            <a:endParaRPr sz="2400">
              <a:solidFill>
                <a:srgbClr val="84B81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925" y="530075"/>
            <a:ext cx="2787049" cy="433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4B819"/>
                </a:solidFill>
              </a:rPr>
              <a:t>Verschiedene Schalter</a:t>
            </a:r>
            <a:endParaRPr>
              <a:solidFill>
                <a:srgbClr val="84B819"/>
              </a:solidFill>
            </a:endParaRPr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84900"/>
            <a:ext cx="8520600" cy="744900"/>
          </a:xfrm>
          <a:prstGeom prst="rect">
            <a:avLst/>
          </a:prstGeom>
          <a:ln cap="flat" cmpd="sng" w="28575">
            <a:solidFill>
              <a:srgbClr val="84B8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u="none"/>
              <a:t>Verschiedene Schalter</a:t>
            </a:r>
            <a:endParaRPr sz="3600" u="none"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0" y="829800"/>
            <a:ext cx="45720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B6D7A8"/>
                </a:solidFill>
              </a:rPr>
              <a:t>Elektro-optisch</a:t>
            </a:r>
            <a:endParaRPr sz="1800"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B6D7A8"/>
                </a:solidFill>
              </a:rPr>
              <a:t>Thermo-optisch</a:t>
            </a:r>
            <a:endParaRPr sz="1800"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/>
              <a:t>Magneto-optisch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</a:rPr>
              <a:t>Schalten mit nichtlinearen Effekten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E06666"/>
                </a:solidFill>
              </a:rPr>
              <a:t>Flüssigkristall Schalter</a:t>
            </a:r>
            <a:endParaRPr sz="1800"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E06666"/>
                </a:solidFill>
              </a:rPr>
              <a:t>Mikro-elektro-mechanisch (MEMS)</a:t>
            </a:r>
            <a:endParaRPr sz="1800">
              <a:solidFill>
                <a:srgbClr val="E0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Schalten mit photonischen Kristallen</a:t>
            </a:r>
            <a:endParaRPr sz="1800">
              <a:solidFill>
                <a:srgbClr val="6FA8D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Faser-Schalter</a:t>
            </a:r>
            <a:endParaRPr sz="1800">
              <a:solidFill>
                <a:srgbClr val="6FA8D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semiconductor optical amplifier (SOA)</a:t>
            </a:r>
            <a:endParaRPr sz="1800">
              <a:solidFill>
                <a:srgbClr val="6FA8D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819"/>
              </a:buClr>
              <a:buSzPts val="1800"/>
              <a:buChar char="●"/>
            </a:pPr>
            <a:r>
              <a:rPr lang="de" sz="1800">
                <a:solidFill>
                  <a:srgbClr val="6FA8DC"/>
                </a:solidFill>
              </a:rPr>
              <a:t>Quanten-optisch </a:t>
            </a:r>
            <a:endParaRPr sz="1800">
              <a:solidFill>
                <a:srgbClr val="6FA8D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025" y="1174700"/>
            <a:ext cx="4492975" cy="28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15975" y="53250"/>
            <a:ext cx="5982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Elektro-optischer Schalter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15975" y="973175"/>
            <a:ext cx="59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1x1 optischer Schalter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III-IV Materialien, z.B. Si(Ge), LiNbO</a:t>
            </a:r>
            <a:r>
              <a:rPr baseline="-25000" lang="de"/>
              <a:t>3 </a:t>
            </a:r>
            <a:r>
              <a:rPr lang="de"/>
              <a:t>, Polymere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Einzel Moden Lamelle = Wellenleiter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Anbringen von Ladungsträgern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</a:t>
            </a:r>
            <a:r>
              <a:rPr baseline="-25000" lang="de"/>
              <a:t>1 </a:t>
            </a:r>
            <a:r>
              <a:rPr lang="de"/>
              <a:t>wird reduziert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de"/>
              <a:t>totale innere Reflexion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Wahl der Brechungsindizes 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Wellenlänge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Maße des Bauteils/ Schichtdicken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19" y="692574"/>
            <a:ext cx="3434606" cy="30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5738425" y="3995975"/>
            <a:ext cx="328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B. Li, S. J. Chua, Hrsg., Optical Switches, Materials and Design (Woodhead Publishing, 2010).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